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57" r:id="rId4"/>
    <p:sldId id="258" r:id="rId5"/>
    <p:sldId id="265" r:id="rId6"/>
    <p:sldId id="266" r:id="rId7"/>
    <p:sldId id="301" r:id="rId8"/>
    <p:sldId id="302" r:id="rId9"/>
    <p:sldId id="267" r:id="rId10"/>
    <p:sldId id="263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7" r:id="rId26"/>
    <p:sldId id="290" r:id="rId27"/>
    <p:sldId id="291" r:id="rId28"/>
    <p:sldId id="307" r:id="rId29"/>
    <p:sldId id="308" r:id="rId30"/>
    <p:sldId id="292" r:id="rId31"/>
    <p:sldId id="309" r:id="rId32"/>
    <p:sldId id="295" r:id="rId33"/>
    <p:sldId id="296" r:id="rId34"/>
    <p:sldId id="303" r:id="rId35"/>
    <p:sldId id="304" r:id="rId36"/>
    <p:sldId id="305" r:id="rId37"/>
    <p:sldId id="306" r:id="rId38"/>
    <p:sldId id="293" r:id="rId39"/>
    <p:sldId id="294" r:id="rId40"/>
    <p:sldId id="288" r:id="rId41"/>
    <p:sldId id="289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81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82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3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634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3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6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3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9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9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3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0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9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2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34A46-0407-4B36-8B09-A39BB7EE76E6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F41D9-7E0A-492B-823E-0BF381EE8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849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usher.com/tutorials/push-notifications-android" TargetMode="External"/><Relationship Id="rId3" Type="http://schemas.openxmlformats.org/officeDocument/2006/relationships/hyperlink" Target="https://deepai.org/machine-learning-glossary-and-terms/feature-extraction" TargetMode="External"/><Relationship Id="rId7" Type="http://schemas.openxmlformats.org/officeDocument/2006/relationships/hyperlink" Target="https://towardsdatascience.com/mtcnn-face-detection-cdcb20448ce0" TargetMode="External"/><Relationship Id="rId2" Type="http://schemas.openxmlformats.org/officeDocument/2006/relationships/hyperlink" Target="https://towardsdatascience.com/face-detection-for-beginners-e58e8f21aad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-comprehensive-hands-on-guide-to-transfer-learning-with-real-world-applications-in-deep-learning-212bf3b2f27a" TargetMode="External"/><Relationship Id="rId5" Type="http://schemas.openxmlformats.org/officeDocument/2006/relationships/hyperlink" Target="https://towardsdatascience.com/one-shot-learning-with-siamese-networks-using-keras-17f34e75bb3d" TargetMode="External"/><Relationship Id="rId4" Type="http://schemas.openxmlformats.org/officeDocument/2006/relationships/hyperlink" Target="https://towardsdatascience.com/face-recognition-for-beginners-a7a9bd5eb5c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3878-07B7-404F-A3B2-F4194F7D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861391"/>
            <a:ext cx="8791575" cy="128546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Fraud detection at shopping malls using facial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186B-1617-47D9-9148-7077B3ED7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46852"/>
            <a:ext cx="8791575" cy="446598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By</a:t>
            </a:r>
          </a:p>
          <a:p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b="1" dirty="0">
                <a:solidFill>
                  <a:schemeClr val="tx1"/>
                </a:solidFill>
              </a:rPr>
              <a:t>syed amair ali		                             160316733019</a:t>
            </a:r>
          </a:p>
          <a:p>
            <a:r>
              <a:rPr lang="en-IN" b="1" dirty="0">
                <a:solidFill>
                  <a:schemeClr val="tx1"/>
                </a:solidFill>
              </a:rPr>
              <a:t>	shaik abdul faraz			160316733024</a:t>
            </a:r>
          </a:p>
          <a:p>
            <a:r>
              <a:rPr lang="en-IN" b="1" dirty="0">
                <a:solidFill>
                  <a:schemeClr val="tx1"/>
                </a:solidFill>
              </a:rPr>
              <a:t>	mohd sohail ahmed			160316733031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b.E cse viii	 semester 2019 – 2020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Under the guidance of</a:t>
            </a:r>
            <a:r>
              <a:rPr lang="en-IN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Mrs. Neha unissa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Computer science department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Deccan collage of engineering &amp; technology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Darussalam, nampally, hyderabad</a:t>
            </a:r>
          </a:p>
        </p:txBody>
      </p:sp>
    </p:spTree>
    <p:extLst>
      <p:ext uri="{BB962C8B-B14F-4D97-AF65-F5344CB8AC3E}">
        <p14:creationId xmlns:p14="http://schemas.microsoft.com/office/powerpoint/2010/main" val="4305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939-C9C5-4131-92A5-F12E1A3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6466321" cy="755374"/>
          </a:xfrm>
        </p:spPr>
        <p:txBody>
          <a:bodyPr/>
          <a:lstStyle/>
          <a:p>
            <a:r>
              <a:rPr lang="en-IN" dirty="0"/>
              <a:t>1) Face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2B6A1-B0C6-47E5-BCB4-B62F4FFE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457739"/>
            <a:ext cx="6771121" cy="47906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It is a process of automatically identifying human faces.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After identification of face, it will show name of that person on the image or on a live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94358-D157-4EA3-BB4A-0FC4880B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2" y="2941982"/>
            <a:ext cx="3054996" cy="285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1A6E0-3EE2-4F60-81B6-211E12CC2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21" y="2941982"/>
            <a:ext cx="3684104" cy="28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939-C9C5-4131-92A5-F12E1A3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196" y="609600"/>
            <a:ext cx="5927725" cy="755374"/>
          </a:xfrm>
        </p:spPr>
        <p:txBody>
          <a:bodyPr/>
          <a:lstStyle/>
          <a:p>
            <a:r>
              <a:rPr lang="en-IN" dirty="0"/>
              <a:t>1) Face land marks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2B6A1-B0C6-47E5-BCB4-B62F4FFE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197" y="1457739"/>
            <a:ext cx="6232524" cy="47906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Once the face is detected, it search for landmarks of the face such as eyes, nose, lips, and many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A4CB6-7EC8-44F0-9115-8A4583EC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87" y="2531164"/>
            <a:ext cx="4315678" cy="3902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21FB1-E7B9-4B7A-B6B1-70C99E598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53" y="2531164"/>
            <a:ext cx="2762250" cy="39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90DA25-4DA8-465E-A077-8B9E47CD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9465"/>
          </a:xfrm>
        </p:spPr>
        <p:txBody>
          <a:bodyPr/>
          <a:lstStyle/>
          <a:p>
            <a:r>
              <a:rPr lang="en-IN" dirty="0"/>
              <a:t>2) Feature Extraction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E5DF1E-F618-4DF8-A94B-AC0ABBFE1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17983"/>
            <a:ext cx="9905999" cy="4373218"/>
          </a:xfrm>
        </p:spPr>
        <p:txBody>
          <a:bodyPr/>
          <a:lstStyle/>
          <a:p>
            <a:r>
              <a:rPr lang="en-IN" dirty="0"/>
              <a:t>It is a process of dimensionality reduction by which initial set of data is reduced into more manageable groups.</a:t>
            </a:r>
          </a:p>
          <a:p>
            <a:r>
              <a:rPr lang="en-IN" dirty="0"/>
              <a:t>This approach is useful when data set is large and uses a lot of computing resources to process.</a:t>
            </a:r>
          </a:p>
          <a:p>
            <a:r>
              <a:rPr lang="en-US" dirty="0"/>
              <a:t>Feature extraction is the name for methods that select and /or combine variables into features, effectively reducing the amount of data that must be processed, while still accurately and completely describing the original data set.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23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6DF-81DF-48BA-99CF-78FD3452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2473"/>
          </a:xfrm>
        </p:spPr>
        <p:txBody>
          <a:bodyPr/>
          <a:lstStyle/>
          <a:p>
            <a:r>
              <a:rPr lang="en-IN" dirty="0"/>
              <a:t>2) Feature Extraction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BF512F-5DB9-40E0-8ECE-ECAF915C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70992"/>
            <a:ext cx="9905998" cy="4768490"/>
          </a:xfrm>
        </p:spPr>
      </p:pic>
    </p:spTree>
    <p:extLst>
      <p:ext uri="{BB962C8B-B14F-4D97-AF65-F5344CB8AC3E}">
        <p14:creationId xmlns:p14="http://schemas.microsoft.com/office/powerpoint/2010/main" val="8506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939-C9C5-4131-92A5-F12E1A3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196" y="609600"/>
            <a:ext cx="5927725" cy="755374"/>
          </a:xfrm>
        </p:spPr>
        <p:txBody>
          <a:bodyPr/>
          <a:lstStyle/>
          <a:p>
            <a:r>
              <a:rPr lang="en-IN" dirty="0"/>
              <a:t>3) Face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2B6A1-B0C6-47E5-BCB4-B62F4FFE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196" y="1457739"/>
            <a:ext cx="10739003" cy="47906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Face recognition is a technique which is used to identify a person.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technique is used to identify people from photos, videos and from live streaming video as well.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FD420-1EA6-429A-A980-BC613525A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97" y="2678662"/>
            <a:ext cx="4470726" cy="3828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80017-83EE-40A4-89BF-059B12C0A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70" y="2678662"/>
            <a:ext cx="3768360" cy="38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8B1D-92C2-4E16-9106-62D1EB08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5969"/>
          </a:xfrm>
        </p:spPr>
        <p:txBody>
          <a:bodyPr/>
          <a:lstStyle/>
          <a:p>
            <a:r>
              <a:rPr lang="en-IN" dirty="0"/>
              <a:t>ii. One 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8B8F-B092-490F-A5BA-920A335B3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4486"/>
            <a:ext cx="9905999" cy="4794996"/>
          </a:xfrm>
        </p:spPr>
        <p:txBody>
          <a:bodyPr>
            <a:normAutofit/>
          </a:bodyPr>
          <a:lstStyle/>
          <a:p>
            <a:r>
              <a:rPr lang="en-IN" dirty="0"/>
              <a:t>Because standard deep learning classifications required huge amount datasets to predict a person with high accuracy and the model has to be retrained for every new face, the solution is to use “ONE SHOT LEARNING”.</a:t>
            </a:r>
          </a:p>
          <a:p>
            <a:r>
              <a:rPr lang="en-IN" dirty="0"/>
              <a:t>In this technique, the model is trained with fewer images.</a:t>
            </a:r>
          </a:p>
          <a:p>
            <a:r>
              <a:rPr lang="en-IN" dirty="0"/>
              <a:t>It doesn't require to retrain the model, the same model is used for training new person’s face.</a:t>
            </a:r>
          </a:p>
          <a:p>
            <a:r>
              <a:rPr lang="en-IN" dirty="0"/>
              <a:t>It can be implemented using the “Siamese Network” which has two identical fully connected CNN’s (Convolutional Neural Networks) with the same weights but accepts two different images.</a:t>
            </a:r>
          </a:p>
        </p:txBody>
      </p:sp>
    </p:spTree>
    <p:extLst>
      <p:ext uri="{BB962C8B-B14F-4D97-AF65-F5344CB8AC3E}">
        <p14:creationId xmlns:p14="http://schemas.microsoft.com/office/powerpoint/2010/main" val="29401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D6B2-F484-4322-AAB9-064CE473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en-IN" dirty="0"/>
              <a:t>ii. One shot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3999B-B43B-4E8F-AE32-BC1278D10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524000"/>
            <a:ext cx="9905997" cy="4715482"/>
          </a:xfrm>
        </p:spPr>
      </p:pic>
    </p:spTree>
    <p:extLst>
      <p:ext uri="{BB962C8B-B14F-4D97-AF65-F5344CB8AC3E}">
        <p14:creationId xmlns:p14="http://schemas.microsoft.com/office/powerpoint/2010/main" val="13186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A6BE-D6F0-4644-B6A4-72F8125A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1499"/>
          </a:xfrm>
        </p:spPr>
        <p:txBody>
          <a:bodyPr/>
          <a:lstStyle/>
          <a:p>
            <a:r>
              <a:rPr lang="en-IN" dirty="0"/>
              <a:t>iii.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2062B-0841-405C-943A-48D4829F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0017"/>
            <a:ext cx="9905999" cy="4161184"/>
          </a:xfrm>
        </p:spPr>
        <p:txBody>
          <a:bodyPr/>
          <a:lstStyle/>
          <a:p>
            <a:r>
              <a:rPr lang="en-IN" dirty="0"/>
              <a:t>Transfer learning is a machine learning technique, where a model trained for one task can be repurposed on a second related task.</a:t>
            </a:r>
          </a:p>
          <a:p>
            <a:r>
              <a:rPr lang="en-IN" dirty="0"/>
              <a:t>Pre-trained models are used as the starting point to save on computational resources.</a:t>
            </a:r>
          </a:p>
          <a:p>
            <a:r>
              <a:rPr lang="en-IN" dirty="0"/>
              <a:t>The form of transfer learning is used in deep learning is called inductive learning.</a:t>
            </a:r>
          </a:p>
        </p:txBody>
      </p:sp>
    </p:spTree>
    <p:extLst>
      <p:ext uri="{BB962C8B-B14F-4D97-AF65-F5344CB8AC3E}">
        <p14:creationId xmlns:p14="http://schemas.microsoft.com/office/powerpoint/2010/main" val="37382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9676-BF70-4846-A29C-6B39CEC4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8734"/>
          </a:xfrm>
        </p:spPr>
        <p:txBody>
          <a:bodyPr/>
          <a:lstStyle/>
          <a:p>
            <a:r>
              <a:rPr lang="en-IN"/>
              <a:t>iii. 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87A59-D7AF-4DCA-9910-72A1997C6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4" y="1537252"/>
            <a:ext cx="9905997" cy="4702230"/>
          </a:xfrm>
        </p:spPr>
      </p:pic>
    </p:spTree>
    <p:extLst>
      <p:ext uri="{BB962C8B-B14F-4D97-AF65-F5344CB8AC3E}">
        <p14:creationId xmlns:p14="http://schemas.microsoft.com/office/powerpoint/2010/main" val="20989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00ED-5536-403D-B61A-A1A5B462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03047"/>
          </a:xfrm>
        </p:spPr>
        <p:txBody>
          <a:bodyPr/>
          <a:lstStyle/>
          <a:p>
            <a:r>
              <a:rPr lang="en-IN" dirty="0"/>
              <a:t>iv. Multi-task cascaded convolutional neural networks (mtcnn)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2200F-F2E2-42D0-B5BD-398F6650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1564"/>
            <a:ext cx="9905999" cy="4505739"/>
          </a:xfrm>
        </p:spPr>
        <p:txBody>
          <a:bodyPr>
            <a:normAutofit fontScale="92500"/>
          </a:bodyPr>
          <a:lstStyle/>
          <a:p>
            <a:r>
              <a:rPr lang="en-IN" dirty="0"/>
              <a:t>The MTCNN algorithm consists of three stages.</a:t>
            </a:r>
          </a:p>
          <a:p>
            <a:r>
              <a:rPr lang="en-IN" dirty="0"/>
              <a:t>When the image is given as input, it will build an image pyramid and pass to stage 1.</a:t>
            </a:r>
          </a:p>
          <a:p>
            <a:r>
              <a:rPr lang="en-IN" dirty="0"/>
              <a:t>In stage 1, the input image is scaled down multiple times and each scaled version of the image is passed to it’s CNN.</a:t>
            </a:r>
          </a:p>
          <a:p>
            <a:r>
              <a:rPr lang="en-IN" dirty="0"/>
              <a:t>In stage 2, the images patches for each bounding boxes are extracted and then they are resized.</a:t>
            </a:r>
          </a:p>
          <a:p>
            <a:r>
              <a:rPr lang="en-IN" dirty="0"/>
              <a:t>The resized images are then forwarded to their CNN’s.</a:t>
            </a:r>
          </a:p>
          <a:p>
            <a:r>
              <a:rPr lang="en-IN" dirty="0"/>
              <a:t>In third stage, it computes five landmark points on face for each bounding box.</a:t>
            </a:r>
          </a:p>
        </p:txBody>
      </p:sp>
    </p:spTree>
    <p:extLst>
      <p:ext uri="{BB962C8B-B14F-4D97-AF65-F5344CB8AC3E}">
        <p14:creationId xmlns:p14="http://schemas.microsoft.com/office/powerpoint/2010/main" val="346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4064-E68C-4D56-856A-FB13B7BC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A487-F659-4E9D-8D15-46C5E2F3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intend to provide our product as service to different malls in our region.</a:t>
            </a:r>
          </a:p>
        </p:txBody>
      </p:sp>
    </p:spTree>
    <p:extLst>
      <p:ext uri="{BB962C8B-B14F-4D97-AF65-F5344CB8AC3E}">
        <p14:creationId xmlns:p14="http://schemas.microsoft.com/office/powerpoint/2010/main" val="147250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A7B8-EB7A-4859-9E0C-50B2DEC5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10282"/>
          </a:xfrm>
        </p:spPr>
        <p:txBody>
          <a:bodyPr/>
          <a:lstStyle/>
          <a:p>
            <a:r>
              <a:rPr lang="en-IN" dirty="0"/>
              <a:t>iv. Multi-task cascaded convolutional neural networks (mtcnn)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84B6E-128B-45F4-83E1-92BB570E9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28800"/>
            <a:ext cx="9905998" cy="4410682"/>
          </a:xfrm>
        </p:spPr>
      </p:pic>
    </p:spTree>
    <p:extLst>
      <p:ext uri="{BB962C8B-B14F-4D97-AF65-F5344CB8AC3E}">
        <p14:creationId xmlns:p14="http://schemas.microsoft.com/office/powerpoint/2010/main" val="33189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C017-CC94-41ED-BE27-EEBB274C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IN" dirty="0"/>
              <a:t>existing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C43E-FD46-4C87-9A96-01741FE0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9"/>
            <a:ext cx="9905999" cy="4214192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IN" dirty="0"/>
              <a:t>Video surveillance system for real time detection of suspicious behaviours in shopping malls.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Video analytics solution for tracking customers locations in retail shopping malls.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Facial recognition at shopping centres.</a:t>
            </a:r>
          </a:p>
        </p:txBody>
      </p:sp>
    </p:spTree>
    <p:extLst>
      <p:ext uri="{BB962C8B-B14F-4D97-AF65-F5344CB8AC3E}">
        <p14:creationId xmlns:p14="http://schemas.microsoft.com/office/powerpoint/2010/main" val="7367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US" dirty="0"/>
              <a:t>Problem statement of existing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4F65-A23D-45A0-9C53-1D951D05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9"/>
            <a:ext cx="9905999" cy="4214192"/>
          </a:xfrm>
        </p:spPr>
        <p:txBody>
          <a:bodyPr/>
          <a:lstStyle/>
          <a:p>
            <a:r>
              <a:rPr lang="en-IN" dirty="0"/>
              <a:t>Stealing, damaging the goods in the shopping malls becomes common.</a:t>
            </a:r>
          </a:p>
          <a:p>
            <a:r>
              <a:rPr lang="en-IN" dirty="0"/>
              <a:t>Sometimes when no one is around, these people also steal goods.</a:t>
            </a:r>
          </a:p>
          <a:p>
            <a:r>
              <a:rPr lang="en-IN" dirty="0"/>
              <a:t>Due to this issues, these businesses has to face huge losses.</a:t>
            </a:r>
          </a:p>
        </p:txBody>
      </p:sp>
    </p:spTree>
    <p:extLst>
      <p:ext uri="{BB962C8B-B14F-4D97-AF65-F5344CB8AC3E}">
        <p14:creationId xmlns:p14="http://schemas.microsoft.com/office/powerpoint/2010/main" val="25197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H/w and s/w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4F65-A23D-45A0-9C53-1D951D058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3989995"/>
          </a:xfrm>
        </p:spPr>
        <p:txBody>
          <a:bodyPr>
            <a:normAutofit/>
          </a:bodyPr>
          <a:lstStyle/>
          <a:p>
            <a:r>
              <a:rPr lang="en-IN" dirty="0"/>
              <a:t>Hardware Requirement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Processor: Intel Dual Core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Cache: 256 KB Cache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Hard Disk: 40 GB Hard Disk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RAM: 1024 MB (1GB)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A Camera</a:t>
            </a:r>
          </a:p>
          <a:p>
            <a:pPr marL="45720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CC0CD-04B8-40C9-8F63-D4720394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989996"/>
          </a:xfrm>
        </p:spPr>
        <p:txBody>
          <a:bodyPr>
            <a:normAutofit/>
          </a:bodyPr>
          <a:lstStyle/>
          <a:p>
            <a:r>
              <a:rPr lang="en-IN" dirty="0"/>
              <a:t>Software Requirement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Operating </a:t>
            </a:r>
            <a:r>
              <a:rPr lang="en-US"/>
              <a:t>System:</a:t>
            </a:r>
            <a:r>
              <a:rPr lang="en-IN"/>
              <a:t> Windows 8/10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Browser: Any Modern Browser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Android Mobile: Any Smart Phone That Run On Android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Internet Connection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/>
              <a:t>Python</a:t>
            </a:r>
            <a:r>
              <a:rPr lang="en-IN"/>
              <a:t> 3.6.9</a:t>
            </a:r>
            <a:r>
              <a:rPr lang="en-US"/>
              <a:t> &amp; Django</a:t>
            </a:r>
            <a:r>
              <a:rPr lang="en-IN"/>
              <a:t> 3.0.3</a:t>
            </a:r>
          </a:p>
          <a:p>
            <a:pPr marL="457200" indent="-457200">
              <a:buFont typeface="+mj-lt"/>
              <a:buAutoNum type="arabicParenR"/>
            </a:pPr>
            <a:endParaRPr lang="en-IN" dirty="0"/>
          </a:p>
          <a:p>
            <a:pPr marL="457200" indent="-457200">
              <a:buFont typeface="+mj-lt"/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36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4F65-A23D-45A0-9C53-1D951D05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9"/>
            <a:ext cx="9905999" cy="4214192"/>
          </a:xfrm>
        </p:spPr>
        <p:txBody>
          <a:bodyPr/>
          <a:lstStyle/>
          <a:p>
            <a:r>
              <a:rPr lang="en-IN" dirty="0"/>
              <a:t>The existing system </a:t>
            </a:r>
            <a:r>
              <a:rPr lang="en-IN"/>
              <a:t>deals with face detection and face recognition.</a:t>
            </a:r>
            <a:endParaRPr lang="en-IN" dirty="0"/>
          </a:p>
          <a:p>
            <a:r>
              <a:rPr lang="en-IN" dirty="0"/>
              <a:t>Capture the face of a person and compare it with other faces which are present in database.</a:t>
            </a:r>
          </a:p>
          <a:p>
            <a:r>
              <a:rPr lang="en-IN" dirty="0"/>
              <a:t>When face is matched, send notification on android application with necessary details.</a:t>
            </a:r>
          </a:p>
          <a:p>
            <a:r>
              <a:rPr lang="en-IN" dirty="0"/>
              <a:t>Our software requires only single image of a person to train our model.</a:t>
            </a:r>
          </a:p>
        </p:txBody>
      </p:sp>
    </p:spTree>
    <p:extLst>
      <p:ext uri="{BB962C8B-B14F-4D97-AF65-F5344CB8AC3E}">
        <p14:creationId xmlns:p14="http://schemas.microsoft.com/office/powerpoint/2010/main" val="417605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4752"/>
          </a:xfrm>
        </p:spPr>
        <p:txBody>
          <a:bodyPr/>
          <a:lstStyle/>
          <a:p>
            <a:r>
              <a:rPr lang="en-IN" dirty="0"/>
              <a:t>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5433-BC45-471D-9027-C35B0C1D4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643270"/>
            <a:ext cx="4878389" cy="459621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Django Application Modules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Login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Sign Up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Home page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Train A Person’s Image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Show Existing Data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Send Push Notification On Android Devices88</a:t>
            </a:r>
          </a:p>
          <a:p>
            <a:pPr marL="45720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6048B6-E536-49A7-8B4D-DCE80C582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3269"/>
            <a:ext cx="4875211" cy="4596211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Android Application Modules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Login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Sign Up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Forgot Password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Notification when the app is in background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Notification when the app is in foreground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Display data on home page from notification</a:t>
            </a:r>
          </a:p>
        </p:txBody>
      </p:sp>
    </p:spTree>
    <p:extLst>
      <p:ext uri="{BB962C8B-B14F-4D97-AF65-F5344CB8AC3E}">
        <p14:creationId xmlns:p14="http://schemas.microsoft.com/office/powerpoint/2010/main" val="168973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IN" dirty="0"/>
              <a:t>Android Application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7009"/>
            <a:ext cx="4878389" cy="4662473"/>
          </a:xfrm>
        </p:spPr>
        <p:txBody>
          <a:bodyPr/>
          <a:lstStyle/>
          <a:p>
            <a:r>
              <a:rPr lang="en-IN" dirty="0"/>
              <a:t>Android Welcome Screen 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7009"/>
            <a:ext cx="4875211" cy="4662473"/>
          </a:xfrm>
        </p:spPr>
        <p:txBody>
          <a:bodyPr/>
          <a:lstStyle/>
          <a:p>
            <a:r>
              <a:rPr lang="en-IN" dirty="0"/>
              <a:t>Android Login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53DFB-F4A2-48DC-BB6E-10E6C40CE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6" y="2199861"/>
            <a:ext cx="2800741" cy="435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0DAB0-1660-4A1D-BBCE-FE2572A7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17" y="2199860"/>
            <a:ext cx="2838450" cy="43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IN" dirty="0"/>
              <a:t>Android Application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7009"/>
            <a:ext cx="4878389" cy="4662473"/>
          </a:xfrm>
        </p:spPr>
        <p:txBody>
          <a:bodyPr/>
          <a:lstStyle/>
          <a:p>
            <a:r>
              <a:rPr lang="en-IN" dirty="0"/>
              <a:t>Forgot Password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99652" y="1577009"/>
            <a:ext cx="5547759" cy="4662473"/>
          </a:xfrm>
        </p:spPr>
        <p:txBody>
          <a:bodyPr/>
          <a:lstStyle/>
          <a:p>
            <a:r>
              <a:rPr lang="en-IN" dirty="0"/>
              <a:t>Methods to send OTP to reset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2F88D-E4A2-4D76-8BEE-A40F5944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2196962"/>
            <a:ext cx="2800350" cy="404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E8014-9D37-4F2A-BA98-49F9FCB07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22" y="2196962"/>
            <a:ext cx="2857500" cy="40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4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99BF-E4A7-4F35-A748-BC763334D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205948"/>
            <a:ext cx="10215703" cy="4585252"/>
          </a:xfrm>
        </p:spPr>
        <p:txBody>
          <a:bodyPr/>
          <a:lstStyle/>
          <a:p>
            <a:r>
              <a:rPr lang="en-IN" dirty="0"/>
              <a:t>Generate New Password			.Password Generated Successfully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69F531-4315-4500-A773-E5B6223CA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1984444"/>
            <a:ext cx="3006520" cy="428383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AADA2-FCAF-406C-A4A6-D2EED5A76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35" y="1984444"/>
            <a:ext cx="3140765" cy="42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4B53-89C7-4775-B731-33DA77D2C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569843"/>
            <a:ext cx="4878389" cy="5221357"/>
          </a:xfrm>
        </p:spPr>
        <p:txBody>
          <a:bodyPr/>
          <a:lstStyle/>
          <a:p>
            <a:r>
              <a:rPr lang="en-IN" dirty="0"/>
              <a:t>Home Screen for Worker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53025-5AC3-44F5-A987-6E58DB3BB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843"/>
            <a:ext cx="4875211" cy="5860280"/>
          </a:xfrm>
        </p:spPr>
        <p:txBody>
          <a:bodyPr/>
          <a:lstStyle/>
          <a:p>
            <a:r>
              <a:rPr lang="en-IN" dirty="0"/>
              <a:t>Navigation Shortcuts for Worker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FB119-BC09-4727-8E85-BF37746E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09" y="1066800"/>
            <a:ext cx="3669129" cy="5363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62B15-C55F-4DFD-B35E-B927AE83F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14" y="1066800"/>
            <a:ext cx="365097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553F-FDFD-4A03-9823-4D780213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2631-D76F-48B0-8D0D-3BE58BE9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Now-a-days, stealing, damaging the goods in the shopping malls become common.</a:t>
            </a:r>
          </a:p>
          <a:p>
            <a:r>
              <a:rPr lang="en-IN" dirty="0"/>
              <a:t>This damage is done either knowingly or unknowingly.</a:t>
            </a:r>
          </a:p>
          <a:p>
            <a:r>
              <a:rPr lang="en-IN" dirty="0"/>
              <a:t>This damage results in huge loss for the people who are running this businesses.</a:t>
            </a:r>
          </a:p>
        </p:txBody>
      </p:sp>
    </p:spTree>
    <p:extLst>
      <p:ext uri="{BB962C8B-B14F-4D97-AF65-F5344CB8AC3E}">
        <p14:creationId xmlns:p14="http://schemas.microsoft.com/office/powerpoint/2010/main" val="25273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>
            <a:normAutofit/>
          </a:bodyPr>
          <a:lstStyle/>
          <a:p>
            <a:r>
              <a:rPr lang="en-IN" dirty="0"/>
              <a:t>Android Application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7009"/>
            <a:ext cx="4878389" cy="4662473"/>
          </a:xfrm>
        </p:spPr>
        <p:txBody>
          <a:bodyPr/>
          <a:lstStyle/>
          <a:p>
            <a:r>
              <a:rPr lang="en-IN" dirty="0"/>
              <a:t>Android Notification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7009"/>
            <a:ext cx="4875211" cy="4662473"/>
          </a:xfrm>
        </p:spPr>
        <p:txBody>
          <a:bodyPr/>
          <a:lstStyle/>
          <a:p>
            <a:r>
              <a:rPr lang="en-IN" dirty="0"/>
              <a:t>Display Notification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3FB1A-27CB-4226-9D4A-4692ECCA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49" y="2266122"/>
            <a:ext cx="2613990" cy="3973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D75A6-0400-413E-9978-A3154369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53" y="2266122"/>
            <a:ext cx="2753109" cy="39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AD93-8247-4EFC-B0E3-D02F97FB3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450574"/>
            <a:ext cx="9314555" cy="5791200"/>
          </a:xfrm>
        </p:spPr>
        <p:txBody>
          <a:bodyPr/>
          <a:lstStyle/>
          <a:p>
            <a:r>
              <a:rPr lang="en-IN" dirty="0"/>
              <a:t>Recent Notification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91D8E-79B1-4668-9693-8F445F81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8" y="1177209"/>
            <a:ext cx="4630175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>
            <a:normAutofit/>
          </a:bodyPr>
          <a:lstStyle/>
          <a:p>
            <a:r>
              <a:rPr lang="en-IN" dirty="0"/>
              <a:t>web application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7009"/>
            <a:ext cx="4878389" cy="466247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Application Login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7009"/>
            <a:ext cx="4875211" cy="4662473"/>
          </a:xfrm>
        </p:spPr>
        <p:txBody>
          <a:bodyPr/>
          <a:lstStyle/>
          <a:p>
            <a:r>
              <a:rPr lang="en-IN" dirty="0"/>
              <a:t>Employee log 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61467-AD95-4DDF-84E5-4083B2180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2195527"/>
            <a:ext cx="4492487" cy="437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47238-0890-42BC-9CF2-34E3DAD2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09" y="2152457"/>
            <a:ext cx="5738191" cy="44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application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6388"/>
            <a:ext cx="9905999" cy="4214813"/>
          </a:xfrm>
        </p:spPr>
        <p:txBody>
          <a:bodyPr/>
          <a:lstStyle/>
          <a:p>
            <a:r>
              <a:rPr lang="en-IN" dirty="0"/>
              <a:t>Password Generator for Employee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16788" y="1576388"/>
            <a:ext cx="4875212" cy="4662487"/>
          </a:xfrm>
        </p:spPr>
        <p:txBody>
          <a:bodyPr/>
          <a:lstStyle/>
          <a:p>
            <a:r>
              <a:rPr lang="en-IN" dirty="0"/>
              <a:t>Forgot password page for Employee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023A9-2432-4404-95CF-0AF96D33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2097088"/>
            <a:ext cx="5441740" cy="4639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B0662-2791-41E3-8936-2E46D905A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92" y="2097088"/>
            <a:ext cx="5603080" cy="46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DEDE7C-BF6D-40A9-A0D0-EE20CA65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24070"/>
            <a:ext cx="9905999" cy="5367131"/>
          </a:xfrm>
        </p:spPr>
        <p:txBody>
          <a:bodyPr/>
          <a:lstStyle/>
          <a:p>
            <a:r>
              <a:rPr lang="en-IN" dirty="0"/>
              <a:t>Home page for Employee			 .Adding worker by Employee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DE8D1-A946-47C6-8783-DE458FC9A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066799"/>
            <a:ext cx="5473148" cy="5584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FFFE43-8EC0-4347-B760-6EF0F522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4" y="1066799"/>
            <a:ext cx="5844206" cy="55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6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C8BD-DC4D-40CA-B437-E655D388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90330"/>
            <a:ext cx="9905999" cy="5300871"/>
          </a:xfrm>
        </p:spPr>
        <p:txBody>
          <a:bodyPr/>
          <a:lstStyle/>
          <a:p>
            <a:r>
              <a:rPr lang="en-IN" dirty="0"/>
              <a:t>Adding Fraud person By Employee 		.Displaying data for 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308D-4840-4BA7-A3B8-8FA8F23E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1258956"/>
            <a:ext cx="5618922" cy="5599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AE112-6072-4341-BB55-F97DAF093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47" y="1258956"/>
            <a:ext cx="5618922" cy="55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139A-D645-4487-A279-21D75EA55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37322"/>
            <a:ext cx="9905999" cy="5353879"/>
          </a:xfrm>
        </p:spPr>
        <p:txBody>
          <a:bodyPr/>
          <a:lstStyle/>
          <a:p>
            <a:r>
              <a:rPr lang="en-IN" dirty="0"/>
              <a:t>Login Page for Admin			.Home page for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15A9C-AD38-435F-B63D-7C908F1F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799"/>
            <a:ext cx="5221358" cy="5353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B0580-9FEF-4D5C-B063-D106F84AD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53" y="1066798"/>
            <a:ext cx="5829230" cy="53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8CCC-AE04-4193-AFEC-E8CB77B1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57809"/>
            <a:ext cx="9905999" cy="6109252"/>
          </a:xfrm>
        </p:spPr>
        <p:txBody>
          <a:bodyPr/>
          <a:lstStyle/>
          <a:p>
            <a:pPr lvl="5"/>
            <a:r>
              <a:rPr lang="en-IN" sz="2400" dirty="0"/>
              <a:t>Searching Worker page for Admin</a:t>
            </a:r>
            <a:r>
              <a:rPr lang="en-IN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21DEC-31AD-4132-B2FA-7BF6135B9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3" y="1050269"/>
            <a:ext cx="6559826" cy="56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>
            <a:normAutofit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1577009"/>
            <a:ext cx="4185970" cy="4662473"/>
          </a:xfrm>
        </p:spPr>
        <p:txBody>
          <a:bodyPr/>
          <a:lstStyle/>
          <a:p>
            <a:r>
              <a:rPr lang="en-IN" dirty="0"/>
              <a:t>Face detection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3600" y="1577009"/>
            <a:ext cx="5493811" cy="4662473"/>
          </a:xfrm>
        </p:spPr>
        <p:txBody>
          <a:bodyPr/>
          <a:lstStyle/>
          <a:p>
            <a:r>
              <a:rPr lang="en-IN" dirty="0"/>
              <a:t>Face detection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3CF39C-864F-A54B-B6C8-D2E86AFA4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0" y="2535501"/>
            <a:ext cx="2013515" cy="226867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71EB9C2A-BE8A-8249-9D6A-73F3D0061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1" y="2535500"/>
            <a:ext cx="2132733" cy="22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D701-6818-4790-8901-409A82E1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>
            <a:normAutofit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478E-9A37-4205-A914-37C10490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7009"/>
            <a:ext cx="4878389" cy="4662473"/>
          </a:xfrm>
        </p:spPr>
        <p:txBody>
          <a:bodyPr/>
          <a:lstStyle/>
          <a:p>
            <a:r>
              <a:rPr lang="en-IN" dirty="0"/>
              <a:t>Face Recognition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7DE9AE-B3EA-4C82-996E-C19132CD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7009"/>
            <a:ext cx="4875211" cy="4662473"/>
          </a:xfrm>
        </p:spPr>
        <p:txBody>
          <a:bodyPr/>
          <a:lstStyle/>
          <a:p>
            <a:r>
              <a:rPr lang="en-IN" dirty="0"/>
              <a:t>Face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8FFA9-D202-42F8-8F1D-30E8131DB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68" y="2305982"/>
            <a:ext cx="2778055" cy="3932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F620-3FFE-4B48-8E3C-CE0756EAF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77" y="2305982"/>
            <a:ext cx="2778055" cy="39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5F94-6793-4535-8C70-693ADA9A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Appropriate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9889-35E3-41A4-B56A-E45EA554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two types of surveillance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Manual Surveillance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Automated Surveillance System</a:t>
            </a:r>
          </a:p>
        </p:txBody>
      </p:sp>
    </p:spTree>
    <p:extLst>
      <p:ext uri="{BB962C8B-B14F-4D97-AF65-F5344CB8AC3E}">
        <p14:creationId xmlns:p14="http://schemas.microsoft.com/office/powerpoint/2010/main" val="39321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4F65-A23D-45A0-9C53-1D951D05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8"/>
            <a:ext cx="9905999" cy="4662473"/>
          </a:xfrm>
        </p:spPr>
        <p:txBody>
          <a:bodyPr>
            <a:normAutofit/>
          </a:bodyPr>
          <a:lstStyle/>
          <a:p>
            <a:r>
              <a:rPr lang="en-IN" dirty="0"/>
              <a:t>A face recognition system must be able to recognize a face in many different imaging situations.</a:t>
            </a:r>
          </a:p>
          <a:p>
            <a:r>
              <a:rPr lang="en-IN" dirty="0"/>
              <a:t>It will find faces efficiently without exhaustively searching the image.</a:t>
            </a:r>
          </a:p>
          <a:p>
            <a:r>
              <a:rPr lang="en-IN" dirty="0"/>
              <a:t>Face recognition systems are going to have widespread application in smart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1683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C680-2986-4DB3-85B4-87FC7E9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4F65-A23D-45A0-9C53-1D951D05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8"/>
            <a:ext cx="9905999" cy="4662473"/>
          </a:xfrm>
        </p:spPr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https://towardsdatascience.com/face-detection-for-beginners-e58e8f21aad9</a:t>
            </a:r>
            <a:endParaRPr lang="en-IN" dirty="0"/>
          </a:p>
          <a:p>
            <a:r>
              <a:rPr lang="en-IN" dirty="0">
                <a:hlinkClick r:id="rId3"/>
              </a:rPr>
              <a:t>https://deepai.org/machine-learning-glossary-and-terms/feature-extraction</a:t>
            </a:r>
            <a:endParaRPr lang="en-IN" dirty="0"/>
          </a:p>
          <a:p>
            <a:r>
              <a:rPr lang="en-IN" dirty="0">
                <a:hlinkClick r:id="rId4"/>
              </a:rPr>
              <a:t>https://towardsdatascience.com/face-recognition-for-beginners-a7a9bd5eb5c2</a:t>
            </a:r>
            <a:endParaRPr lang="en-IN" dirty="0"/>
          </a:p>
          <a:p>
            <a:r>
              <a:rPr lang="en-IN" dirty="0">
                <a:hlinkClick r:id="rId5"/>
              </a:rPr>
              <a:t>https://towardsdatascience.com/one-shot-learning-with-siamese-networks-using-keras-17f34e75bb3d</a:t>
            </a:r>
            <a:endParaRPr lang="en-IN" dirty="0"/>
          </a:p>
          <a:p>
            <a:r>
              <a:rPr lang="en-IN" dirty="0">
                <a:hlinkClick r:id="rId6"/>
              </a:rPr>
              <a:t>https://towardsdatascience.com/a-comprehensive-hands-on-guide-to-transfer-learning-with-real-world-applications-in-deep-learning-212bf3b2f27a</a:t>
            </a:r>
            <a:endParaRPr lang="en-IN" dirty="0"/>
          </a:p>
          <a:p>
            <a:r>
              <a:rPr lang="en-IN" dirty="0">
                <a:hlinkClick r:id="rId7"/>
              </a:rPr>
              <a:t>https://towardsdatascience.com/mtcnn-face-detection-cdcb20448ce0</a:t>
            </a:r>
            <a:endParaRPr lang="en-IN" dirty="0"/>
          </a:p>
          <a:p>
            <a:r>
              <a:rPr lang="en-IN" dirty="0">
                <a:hlinkClick r:id="rId8"/>
              </a:rPr>
              <a:t>https://pusher.com/tutorials/push-notifications-android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09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F2B83-1A9F-4382-A2CB-4BA9C8DD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8" y="636103"/>
            <a:ext cx="10045147" cy="5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1BE5-6EBF-4686-944E-5B8AE660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8491"/>
          </a:xfrm>
        </p:spPr>
        <p:txBody>
          <a:bodyPr/>
          <a:lstStyle/>
          <a:p>
            <a:r>
              <a:rPr lang="en-IN" dirty="0"/>
              <a:t>What makes our product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1773-E131-4BD0-A1D4-B08B8A618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7009"/>
            <a:ext cx="9905999" cy="4214192"/>
          </a:xfrm>
        </p:spPr>
        <p:txBody>
          <a:bodyPr/>
          <a:lstStyle/>
          <a:p>
            <a:r>
              <a:rPr lang="en-IN" dirty="0"/>
              <a:t>It requires only one image to train a model.</a:t>
            </a:r>
          </a:p>
          <a:p>
            <a:r>
              <a:rPr lang="en-IN" dirty="0"/>
              <a:t>It can run on lower end systems as well.</a:t>
            </a:r>
          </a:p>
          <a:p>
            <a:r>
              <a:rPr lang="en-IN" dirty="0"/>
              <a:t>It takes less time to train a model.</a:t>
            </a:r>
          </a:p>
          <a:p>
            <a:r>
              <a:rPr lang="en-IN" dirty="0"/>
              <a:t>The product can recognise person with more than 90%.</a:t>
            </a:r>
          </a:p>
        </p:txBody>
      </p:sp>
    </p:spTree>
    <p:extLst>
      <p:ext uri="{BB962C8B-B14F-4D97-AF65-F5344CB8AC3E}">
        <p14:creationId xmlns:p14="http://schemas.microsoft.com/office/powerpoint/2010/main" val="33100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85B4-452F-40B7-8AF5-1C8C19C9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9465"/>
          </a:xfrm>
        </p:spPr>
        <p:txBody>
          <a:bodyPr/>
          <a:lstStyle/>
          <a:p>
            <a:r>
              <a:rPr lang="en-IN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A7A3-3F09-48DA-B067-6368E53F7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17983"/>
            <a:ext cx="9905999" cy="4373218"/>
          </a:xfrm>
        </p:spPr>
        <p:txBody>
          <a:bodyPr/>
          <a:lstStyle/>
          <a:p>
            <a:r>
              <a:rPr lang="en-IN" dirty="0"/>
              <a:t>It can’t recognize the people’s face who wear masks or cover there faces.</a:t>
            </a:r>
          </a:p>
          <a:p>
            <a:r>
              <a:rPr lang="en-IN" dirty="0"/>
              <a:t>While recognizing the people’s face who wear sun glasses, the accuracy is low.</a:t>
            </a:r>
          </a:p>
          <a:p>
            <a:r>
              <a:rPr lang="en-IN" dirty="0"/>
              <a:t>It is very hard to identify the face or train the image when the face in the when picture is not clear enough.</a:t>
            </a:r>
          </a:p>
        </p:txBody>
      </p:sp>
    </p:spTree>
    <p:extLst>
      <p:ext uri="{BB962C8B-B14F-4D97-AF65-F5344CB8AC3E}">
        <p14:creationId xmlns:p14="http://schemas.microsoft.com/office/powerpoint/2010/main" val="1632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8792-22C2-4220-8BBA-E735E2AA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AEB738-751D-4AE0-BE56-7630FCF74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9"/>
            <a:ext cx="10242203" cy="4237450"/>
          </a:xfrm>
        </p:spPr>
      </p:pic>
    </p:spTree>
    <p:extLst>
      <p:ext uri="{BB962C8B-B14F-4D97-AF65-F5344CB8AC3E}">
        <p14:creationId xmlns:p14="http://schemas.microsoft.com/office/powerpoint/2010/main" val="42651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78D-0B4C-40EE-8052-EAFBCC8A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8D5F-AFB7-43AC-BC77-ACBA505F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System Admin</a:t>
            </a:r>
          </a:p>
          <a:p>
            <a:r>
              <a:rPr lang="en-IN" dirty="0"/>
              <a:t>Employee</a:t>
            </a:r>
          </a:p>
          <a:p>
            <a:r>
              <a:rPr lang="en-IN" dirty="0"/>
              <a:t>Workers</a:t>
            </a:r>
          </a:p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4958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9D99-DAFD-4856-9FF2-687DA4E7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9221"/>
          </a:xfrm>
        </p:spPr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A534-24AB-46B9-9EC3-CBFD8D1E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7739"/>
            <a:ext cx="9905998" cy="433346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Face Recognition System architecture can perform following three tasks: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Acquisition/Face Detection (Face Detection, Tracking of faces)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Feature Extraction (Segmentation, Alignment &amp; normalization of the face image)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Recognition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1477</TotalTime>
  <Words>1233</Words>
  <Application>Microsoft Office PowerPoint</Application>
  <PresentationFormat>Widescreen</PresentationFormat>
  <Paragraphs>156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Tw Cen MT</vt:lpstr>
      <vt:lpstr>Circuit</vt:lpstr>
      <vt:lpstr>Fraud detection at shopping malls using facial recognition</vt:lpstr>
      <vt:lpstr>intention</vt:lpstr>
      <vt:lpstr>Problem statement</vt:lpstr>
      <vt:lpstr>Appropriate solutions</vt:lpstr>
      <vt:lpstr>What makes our product special</vt:lpstr>
      <vt:lpstr>issues</vt:lpstr>
      <vt:lpstr>Proposed system architecture</vt:lpstr>
      <vt:lpstr>Main actors</vt:lpstr>
      <vt:lpstr>Process</vt:lpstr>
      <vt:lpstr>1) Face detection</vt:lpstr>
      <vt:lpstr>1) Face land marks detection</vt:lpstr>
      <vt:lpstr>2) Feature Extraction</vt:lpstr>
      <vt:lpstr>2) Feature Extraction</vt:lpstr>
      <vt:lpstr>3) Face recognition</vt:lpstr>
      <vt:lpstr>ii. One shot learning</vt:lpstr>
      <vt:lpstr>ii. One shot learning</vt:lpstr>
      <vt:lpstr>iii. Transfer learning</vt:lpstr>
      <vt:lpstr>iii. Transfer learning</vt:lpstr>
      <vt:lpstr>iv. Multi-task cascaded convolutional neural networks (mtcnn)</vt:lpstr>
      <vt:lpstr>iv. Multi-task cascaded convolutional neural networks (mtcnn)</vt:lpstr>
      <vt:lpstr>existing systems</vt:lpstr>
      <vt:lpstr>Problem statement of existing system</vt:lpstr>
      <vt:lpstr>H/w and s/w requirements</vt:lpstr>
      <vt:lpstr>Proposed system</vt:lpstr>
      <vt:lpstr>modules</vt:lpstr>
      <vt:lpstr>Android Application Modules</vt:lpstr>
      <vt:lpstr>Android Application Modules</vt:lpstr>
      <vt:lpstr>PowerPoint Presentation</vt:lpstr>
      <vt:lpstr>PowerPoint Presentation</vt:lpstr>
      <vt:lpstr>Android Application Modules</vt:lpstr>
      <vt:lpstr>PowerPoint Presentation</vt:lpstr>
      <vt:lpstr>web application Modules</vt:lpstr>
      <vt:lpstr>web application Modules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system</dc:title>
  <dc:creator>sohail ahmed</dc:creator>
  <cp:lastModifiedBy>Amair</cp:lastModifiedBy>
  <cp:revision>66</cp:revision>
  <dcterms:created xsi:type="dcterms:W3CDTF">2020-04-25T08:48:11Z</dcterms:created>
  <dcterms:modified xsi:type="dcterms:W3CDTF">2020-06-11T03:57:02Z</dcterms:modified>
</cp:coreProperties>
</file>